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5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412207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7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22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0997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0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7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04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6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8357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92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5377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4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8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0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2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7704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D7CF1A-8465-4E68-BB0A-128EBC3AE3D5}" type="datetimeFigureOut">
              <a:rPr lang="en-KE" smtClean="0"/>
              <a:t>30/06/2021</a:t>
            </a:fld>
            <a:endParaRPr lang="en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15F7D-65E8-422E-AA50-BB2A9B0A0F8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4599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estafrica.com/investors/new-enterprise-associates" TargetMode="External"/><Relationship Id="rId2" Type="http://schemas.openxmlformats.org/officeDocument/2006/relationships/hyperlink" Target="https://pitchbook.com/profiles/investor/11251-81#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newswire.com/news-releases/ggv-capital-raises-2-52-billion-to-invest-in-entrepreneurs-around-the-world-301216844.html" TargetMode="External"/><Relationship Id="rId5" Type="http://schemas.openxmlformats.org/officeDocument/2006/relationships/hyperlink" Target="https://www.accel.com/" TargetMode="External"/><Relationship Id="rId4" Type="http://schemas.openxmlformats.org/officeDocument/2006/relationships/hyperlink" Target="https://pitchbook.com/profiles/investor/10139-41#overvie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C573-A34B-4D4D-8870-3BBE33299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Venture  capital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1E8BD-FFDA-4AA3-9F1F-70059BEC1C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student’s name </a:t>
            </a:r>
          </a:p>
          <a:p>
            <a:r>
              <a:rPr lang="en-US" dirty="0"/>
              <a:t>  institution instructor</a:t>
            </a:r>
          </a:p>
          <a:p>
            <a:r>
              <a:rPr lang="en-US" dirty="0"/>
              <a:t> course </a:t>
            </a:r>
          </a:p>
          <a:p>
            <a:r>
              <a:rPr lang="en-US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114570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6688-EE75-47A8-BB06-2D013A5B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GGV Capital  Financials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03AD-4B3C-4E10-8E1D-ECC98765D8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Revenue stream – annual  average   revenue of $ 67 million </a:t>
            </a:r>
          </a:p>
          <a:p>
            <a:r>
              <a:rPr lang="en-US" dirty="0"/>
              <a:t> Financing -  multiple  portfolio companies </a:t>
            </a:r>
          </a:p>
          <a:p>
            <a:r>
              <a:rPr lang="en-US" dirty="0"/>
              <a:t>2% management  fee</a:t>
            </a:r>
          </a:p>
          <a:p>
            <a:r>
              <a:rPr lang="en-US" dirty="0"/>
              <a:t>9.04%  average annual returns on held assets</a:t>
            </a:r>
          </a:p>
          <a:p>
            <a:r>
              <a:rPr lang="en-US" dirty="0"/>
              <a:t> costs and liabilities- %38 million 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74D7AD-A994-4F02-98A1-40C006CB4A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5898" y="2560638"/>
            <a:ext cx="4961106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D6BD-EECD-4E7B-9E4D-A885F5E9A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GGV Capital operations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9D60-121E-43E8-9DAF-9AD46E1C2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products  and services- fund  investments and  </a:t>
            </a:r>
            <a:r>
              <a:rPr lang="en-US" dirty="0" err="1"/>
              <a:t>busineses</a:t>
            </a:r>
            <a:r>
              <a:rPr lang="en-US" dirty="0"/>
              <a:t>/ enterprise financing</a:t>
            </a:r>
          </a:p>
          <a:p>
            <a:r>
              <a:rPr lang="en-US" dirty="0"/>
              <a:t> key  sectors  for operations</a:t>
            </a:r>
          </a:p>
          <a:p>
            <a:r>
              <a:rPr lang="en-US" dirty="0"/>
              <a:t> social/internet</a:t>
            </a:r>
          </a:p>
          <a:p>
            <a:r>
              <a:rPr lang="en-US" dirty="0"/>
              <a:t> enterprise technology</a:t>
            </a:r>
          </a:p>
          <a:p>
            <a:r>
              <a:rPr lang="en-US" dirty="0"/>
              <a:t> smart technology </a:t>
            </a:r>
          </a:p>
          <a:p>
            <a:r>
              <a:rPr lang="en-US" dirty="0"/>
              <a:t> Key partners-  Big Commerce,  Alibaba,  Airbnb,  Affirm  and  JD MRO.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0B8EE0-97F8-4C06-B225-801948437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60320"/>
            <a:ext cx="4718050" cy="35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6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0771-63D3-4999-B1C5-27229A1D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Accel</a:t>
            </a:r>
            <a:br>
              <a:rPr lang="en-US" dirty="0"/>
            </a:br>
            <a:r>
              <a:rPr lang="en-US" dirty="0" err="1"/>
              <a:t>Accel</a:t>
            </a:r>
            <a:r>
              <a:rPr lang="en-US" dirty="0"/>
              <a:t> Inc.:  Core  Strategy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1F4E-4F55-4C0E-BA2D-BF80ABC8D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043986" cy="36264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business </a:t>
            </a:r>
            <a:r>
              <a:rPr lang="en-US" dirty="0" err="1"/>
              <a:t>Misison</a:t>
            </a:r>
            <a:r>
              <a:rPr lang="en-US" dirty="0"/>
              <a:t>- “To partner  with outstanding  entrepreneurs  and management  teams in building  world class companies, from inception to  growth” </a:t>
            </a:r>
          </a:p>
          <a:p>
            <a:r>
              <a:rPr lang="en-US" dirty="0"/>
              <a:t> Basis  of differentiation-geographical differentiation</a:t>
            </a:r>
          </a:p>
          <a:p>
            <a:r>
              <a:rPr lang="en-US" dirty="0"/>
              <a:t> target market- start ups  and  early growth  companies.</a:t>
            </a:r>
            <a:endParaRPr lang="en-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58DC6-EA2F-4F02-B273-0EB32A9C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434" y="2560320"/>
            <a:ext cx="5077838" cy="36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8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C6C9D-7141-4E65-B339-F2D7A680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Resources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416E-E9F2-431C-8D9D-6586C765C3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Key Assets- $8.3 billion in held funds</a:t>
            </a:r>
          </a:p>
          <a:p>
            <a:r>
              <a:rPr lang="en-US" dirty="0"/>
              <a:t>  aggregate  of  4 companies in  one  Accel  brand:</a:t>
            </a:r>
          </a:p>
          <a:p>
            <a:r>
              <a:rPr lang="en-US" dirty="0"/>
              <a:t> Access  management  Co. –US</a:t>
            </a:r>
          </a:p>
          <a:p>
            <a:r>
              <a:rPr lang="en-US" dirty="0"/>
              <a:t> Accel  London  Management  limited- London</a:t>
            </a:r>
          </a:p>
          <a:p>
            <a:r>
              <a:rPr lang="en-US" dirty="0"/>
              <a:t> </a:t>
            </a:r>
            <a:r>
              <a:rPr lang="en-US" dirty="0" err="1"/>
              <a:t>Accerss</a:t>
            </a:r>
            <a:r>
              <a:rPr lang="en-US" dirty="0"/>
              <a:t>  Partners  Management LLP- London</a:t>
            </a:r>
          </a:p>
          <a:p>
            <a:r>
              <a:rPr lang="en-US" dirty="0"/>
              <a:t>Core Competency-superior  technological  adoption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39A074-2E75-4540-89DA-945AD5422C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60320"/>
            <a:ext cx="5246451" cy="30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1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C55D9-213B-4760-842E-C11074329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err="1"/>
              <a:t>Acces</a:t>
            </a:r>
            <a:r>
              <a:rPr lang="en-US" dirty="0"/>
              <a:t>- Financials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E36D8-37E9-4472-846D-C01832E8E0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Revenue: $32.89 million </a:t>
            </a:r>
          </a:p>
          <a:p>
            <a:r>
              <a:rPr lang="en-US" dirty="0"/>
              <a:t>1615  investments globally</a:t>
            </a:r>
          </a:p>
          <a:p>
            <a:r>
              <a:rPr lang="en-US" dirty="0"/>
              <a:t> recent investment June, 30, 2021- $12 million-  Detect investment </a:t>
            </a:r>
          </a:p>
          <a:p>
            <a:r>
              <a:rPr lang="en-US" dirty="0"/>
              <a:t>625 lead investments </a:t>
            </a:r>
          </a:p>
          <a:p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157E8-7467-4407-93B8-4590864F4D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1228" y="2560320"/>
            <a:ext cx="4718304" cy="36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7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CF70-AC8B-4FCD-ADB4-98DF39E5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2C93-ABB8-4C3F-B121-7EC49BC4ED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Handled  more than 5   </a:t>
            </a:r>
            <a:r>
              <a:rPr lang="en-US" dirty="0" err="1"/>
              <a:t>girst</a:t>
            </a:r>
            <a:r>
              <a:rPr lang="en-US" dirty="0"/>
              <a:t> purchases</a:t>
            </a:r>
          </a:p>
          <a:p>
            <a:pPr marL="0" indent="0">
              <a:buNone/>
            </a:pPr>
            <a:r>
              <a:rPr lang="en-US" dirty="0"/>
              <a:t> Key  Partners: 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Atlassian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Braintree 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Cloudera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DJI, Dropbox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282828"/>
                </a:solidFill>
                <a:effectLst/>
              </a:rPr>
              <a:t>Dropcam</a:t>
            </a:r>
            <a:endParaRPr lang="en-US" dirty="0">
              <a:solidFill>
                <a:srgbClr val="282828"/>
              </a:solidFill>
            </a:endParaRP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 Etsy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Facebook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Flipkart</a:t>
            </a:r>
          </a:p>
          <a:p>
            <a:pPr lvl="1"/>
            <a:r>
              <a:rPr lang="en-US" b="0" i="0" dirty="0">
                <a:solidFill>
                  <a:srgbClr val="282828"/>
                </a:solidFill>
                <a:effectLst/>
              </a:rPr>
              <a:t>Lookout Security</a:t>
            </a:r>
          </a:p>
          <a:p>
            <a:pPr lvl="1"/>
            <a:r>
              <a:rPr lang="en-US" b="0" i="0" dirty="0" err="1">
                <a:solidFill>
                  <a:srgbClr val="282828"/>
                </a:solidFill>
                <a:effectLst/>
              </a:rPr>
              <a:t>MoPub</a:t>
            </a:r>
            <a:endParaRPr lang="en-US" dirty="0"/>
          </a:p>
          <a:p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D0C8E-2465-4C2A-8BB2-85E2514A3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4570" y="2560321"/>
            <a:ext cx="6031149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A2C0-C923-46BC-A1C6-D8FD799B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Components of  business plan to highlight  in seeking  capital 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3884-E6AC-4E4C-866E-3DAC4E932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97552" cy="36026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 Company description- gives the  financiers  key information regarding the business like location and  address, goals, mission  and  vision.</a:t>
            </a:r>
          </a:p>
          <a:p>
            <a:r>
              <a:rPr lang="en-US" dirty="0"/>
              <a:t> Market  analysis-  highlights the   target market  potential and future prospects , against  business potential.</a:t>
            </a:r>
          </a:p>
          <a:p>
            <a:r>
              <a:rPr lang="en-US" dirty="0"/>
              <a:t> Competitive  analysis-  for  better understanding of competitors and competitiveness</a:t>
            </a:r>
          </a:p>
          <a:p>
            <a:r>
              <a:rPr lang="en-US" dirty="0"/>
              <a:t> Sales  strategy- gives potential for   generating  revenue</a:t>
            </a:r>
            <a:endParaRPr lang="en-K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497D2-CF12-4C89-94E5-C7DC7990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560320"/>
            <a:ext cx="5387009" cy="36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3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738EF-0DF3-43FB-9C0A-7D471585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99621-1D76-4CA3-AB86-9FA8AF6E2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11158"/>
            <a:ext cx="9601196" cy="3817364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0" i="0" dirty="0">
                <a:solidFill>
                  <a:srgbClr val="000000"/>
                </a:solidFill>
                <a:effectLst/>
              </a:rPr>
              <a:t>Pitchbook. (n.d.). </a:t>
            </a:r>
            <a:r>
              <a:rPr lang="en-US" sz="6400" b="0" i="1" dirty="0">
                <a:solidFill>
                  <a:srgbClr val="000000"/>
                </a:solidFill>
                <a:effectLst/>
              </a:rPr>
              <a:t>New enterprise associates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. Venture Capital, Private Equity and M&amp;A Database | </a:t>
            </a:r>
            <a:r>
              <a:rPr lang="en-US" sz="6400" b="0" i="0" dirty="0" err="1">
                <a:solidFill>
                  <a:srgbClr val="000000"/>
                </a:solidFill>
                <a:effectLst/>
              </a:rPr>
              <a:t>PitchBook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. 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hlinkClick r:id="rId2"/>
              </a:rPr>
              <a:t>https://pitchbook.com/profiles/investor/11251-81#overview</a:t>
            </a:r>
            <a:endParaRPr lang="en-US" sz="64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0" i="0" dirty="0">
                <a:solidFill>
                  <a:srgbClr val="000000"/>
                </a:solidFill>
                <a:effectLst/>
              </a:rPr>
              <a:t>New Enterprise Associates. (2020, April 6). </a:t>
            </a:r>
            <a:r>
              <a:rPr lang="en-US" sz="6400" b="0" i="1" dirty="0">
                <a:solidFill>
                  <a:srgbClr val="000000"/>
                </a:solidFill>
                <a:effectLst/>
              </a:rPr>
              <a:t>New enterprise associates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. Digest Africa. 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https://digestafrica.com/investors/new-enterprise-associates</a:t>
            </a:r>
            <a:endParaRPr lang="en-US" sz="64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0" i="0" dirty="0">
                <a:solidFill>
                  <a:srgbClr val="000000"/>
                </a:solidFill>
                <a:effectLst/>
              </a:rPr>
              <a:t>Accel Partners. (2021). </a:t>
            </a:r>
            <a:r>
              <a:rPr lang="en-US" sz="6400" b="0" i="1" dirty="0">
                <a:solidFill>
                  <a:srgbClr val="000000"/>
                </a:solidFill>
                <a:effectLst/>
              </a:rPr>
              <a:t>Accel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. Venture Capital, Private Equity and M&amp;A Database | </a:t>
            </a:r>
            <a:r>
              <a:rPr lang="en-US" sz="6400" b="0" i="0" dirty="0" err="1">
                <a:solidFill>
                  <a:srgbClr val="000000"/>
                </a:solidFill>
                <a:effectLst/>
              </a:rPr>
              <a:t>PitchBook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. 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hlinkClick r:id="rId4"/>
              </a:rPr>
              <a:t>https://pitchbook.com/profiles/investor/10139-41#overview</a:t>
            </a:r>
            <a:endParaRPr lang="en-US" sz="64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0" i="0" dirty="0">
                <a:solidFill>
                  <a:srgbClr val="000000"/>
                </a:solidFill>
                <a:effectLst/>
              </a:rPr>
              <a:t>Accel Inc. (2021, May 30). Accel. </a:t>
            </a:r>
            <a:r>
              <a:rPr lang="en-US" sz="6400" b="0" i="0" u="none" strike="noStrike" dirty="0">
                <a:solidFill>
                  <a:srgbClr val="000000"/>
                </a:solidFill>
                <a:effectLst/>
                <a:hlinkClick r:id="rId5"/>
              </a:rPr>
              <a:t>https://www.accel.com/</a:t>
            </a:r>
            <a:endParaRPr lang="en-US" sz="64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0" i="0" dirty="0" err="1">
                <a:solidFill>
                  <a:srgbClr val="000000"/>
                </a:solidFill>
                <a:effectLst/>
              </a:rPr>
              <a:t>Loizos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 C. (2021, January 28). </a:t>
            </a:r>
            <a:r>
              <a:rPr lang="en-US" sz="6400" b="0" i="1" dirty="0">
                <a:solidFill>
                  <a:srgbClr val="000000"/>
                </a:solidFill>
                <a:effectLst/>
              </a:rPr>
              <a:t>GGV capital just announced $2.52 billion across new funds for ‘entrepreneurs around the world’ – TechCrunch</a:t>
            </a:r>
            <a:r>
              <a:rPr lang="en-US" sz="6400" b="0" i="0" dirty="0">
                <a:solidFill>
                  <a:srgbClr val="000000"/>
                </a:solidFill>
                <a:effectLst/>
              </a:rPr>
              <a:t>. TechCrunch. </a:t>
            </a:r>
            <a:r>
              <a:rPr lang="en-US" sz="6400" dirty="0">
                <a:solidFill>
                  <a:srgbClr val="000000"/>
                </a:solidFill>
              </a:rPr>
              <a:t>/</a:t>
            </a:r>
            <a:endParaRPr lang="en-US" sz="6400" b="0" i="0" dirty="0">
              <a:solidFill>
                <a:srgbClr val="000000"/>
              </a:solidFill>
              <a:effectLst/>
            </a:endParaRPr>
          </a:p>
          <a:p>
            <a:pPr marL="457200" indent="-457200" algn="l">
              <a:lnSpc>
                <a:spcPts val="275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b="0" i="0" dirty="0">
                <a:solidFill>
                  <a:srgbClr val="000000"/>
                </a:solidFill>
                <a:effectLst/>
              </a:rPr>
              <a:t>Capital, G. (2021, January 28). </a:t>
            </a:r>
            <a:r>
              <a:rPr lang="en-US" sz="6400" b="0" i="1" dirty="0">
                <a:solidFill>
                  <a:srgbClr val="000000"/>
                </a:solidFill>
                <a:effectLst/>
              </a:rPr>
              <a:t>GGV capital raises $2.52 billion to invest in entrepreneurs around the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world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PR Newswire: press release distribution, targeting, monitoring and marketing.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inherit"/>
                <a:hlinkClick r:id="rId6"/>
              </a:rPr>
              <a:t>https://www.prnewswire.com/news-releases/ggv-capital-raises-2-52-billion-to-invest-in-entrepreneurs-around-the-world-301216844.html</a:t>
            </a: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Barringer, E., &amp; Ireland, R. D. (2010). Successfully launching new ventures.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77034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C9E95-9612-40EE-93C2-7CEED2F2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The Barringer/Ireland Business Model Template</a:t>
            </a:r>
            <a:br>
              <a:rPr lang="en-US" dirty="0"/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2AE5-6647-4F8A-A717-FB31CB73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  A model that  allows for   description, analysis and  presenting  a venture.</a:t>
            </a:r>
          </a:p>
          <a:p>
            <a:r>
              <a:rPr lang="en-US" dirty="0"/>
              <a:t> represents  the basic elements of business</a:t>
            </a:r>
          </a:p>
          <a:p>
            <a:r>
              <a:rPr lang="en-US" dirty="0"/>
              <a:t> the model  consists of: </a:t>
            </a:r>
          </a:p>
          <a:p>
            <a:pPr lvl="1"/>
            <a:r>
              <a:rPr lang="en-US" dirty="0"/>
              <a:t> Core  </a:t>
            </a:r>
            <a:r>
              <a:rPr lang="en-US" dirty="0" err="1"/>
              <a:t>stratergy</a:t>
            </a:r>
            <a:endParaRPr lang="en-US" dirty="0"/>
          </a:p>
          <a:p>
            <a:pPr lvl="1"/>
            <a:r>
              <a:rPr lang="en-US" dirty="0"/>
              <a:t> resources</a:t>
            </a:r>
          </a:p>
          <a:p>
            <a:pPr lvl="1"/>
            <a:r>
              <a:rPr lang="en-US" dirty="0"/>
              <a:t>  financials </a:t>
            </a:r>
          </a:p>
          <a:p>
            <a:pPr lvl="1"/>
            <a:r>
              <a:rPr lang="en-US" dirty="0"/>
              <a:t> operations </a:t>
            </a:r>
          </a:p>
          <a:p>
            <a:r>
              <a:rPr lang="en-US" dirty="0"/>
              <a:t>The aim is to lay  visual framework of business and  see interrelationship between different components for comparisons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3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8D04-C251-4574-AA02-4DBFF8E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three  venture  capitalists  firms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BD9D-ADF5-4967-8F97-9873F2BBC4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 Venture  capitalist firm-  firms  that finance  business  </a:t>
            </a:r>
            <a:r>
              <a:rPr lang="en-US" dirty="0" err="1"/>
              <a:t>nthat</a:t>
            </a:r>
            <a:r>
              <a:rPr lang="en-US" dirty="0"/>
              <a:t> are  risky but promising.</a:t>
            </a:r>
          </a:p>
          <a:p>
            <a:r>
              <a:rPr lang="en-US" dirty="0"/>
              <a:t>Provide  start up business  and small businesses with  capital and financing</a:t>
            </a:r>
          </a:p>
          <a:p>
            <a:r>
              <a:rPr lang="en-US" dirty="0"/>
              <a:t> the  venture  capital firms to explore: 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Greycroft</a:t>
            </a:r>
            <a:endParaRPr lang="en-US" dirty="0"/>
          </a:p>
          <a:p>
            <a:pPr lvl="1"/>
            <a:r>
              <a:rPr lang="en-US" dirty="0"/>
              <a:t> GGV Capital </a:t>
            </a:r>
          </a:p>
          <a:p>
            <a:pPr lvl="1"/>
            <a:r>
              <a:rPr lang="en-US" dirty="0" err="1"/>
              <a:t>Accell</a:t>
            </a:r>
            <a:r>
              <a:rPr lang="en-US" dirty="0"/>
              <a:t> </a:t>
            </a:r>
          </a:p>
          <a:p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4674A-14ED-4A8E-9FA7-806D0DA3FA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37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5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B2B2-8069-44E6-B4F3-3E88C9B9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New Enterprise  Association ( NEA) : Core Strategy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9712-8374-4A2F-A451-BA78F0DB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7669"/>
            <a:ext cx="6188242" cy="36192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Business mission:  “  to make world better  by helping founders build  great companies  that improve  the way  we live, work and play”</a:t>
            </a:r>
          </a:p>
          <a:p>
            <a:r>
              <a:rPr lang="en-US" dirty="0"/>
              <a:t> Basis of  differentiation:  product differentiation</a:t>
            </a:r>
          </a:p>
          <a:p>
            <a:r>
              <a:rPr lang="en-US" dirty="0"/>
              <a:t>Target market:  Technology and  healthcare sectors </a:t>
            </a:r>
          </a:p>
          <a:p>
            <a:r>
              <a:rPr lang="en-US" dirty="0"/>
              <a:t> Product/ Market scope:   Venture capital   funding</a:t>
            </a:r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12285-9DAB-4181-A777-E8BB02075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539" y="2557669"/>
            <a:ext cx="4786009" cy="36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22FA-79AD-46B7-92C0-F72A1F01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Enterprise  Association : Recourses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8BE3-5F24-473C-A930-DF1D72B98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Core competency:  </a:t>
            </a:r>
          </a:p>
          <a:p>
            <a:r>
              <a:rPr lang="en-US" dirty="0"/>
              <a:t>robust product innovation</a:t>
            </a:r>
          </a:p>
          <a:p>
            <a:r>
              <a:rPr lang="en-US" dirty="0"/>
              <a:t> market experience </a:t>
            </a:r>
          </a:p>
          <a:p>
            <a:r>
              <a:rPr lang="en-US" dirty="0"/>
              <a:t>  high global expansion</a:t>
            </a:r>
          </a:p>
          <a:p>
            <a:r>
              <a:rPr lang="en-US" dirty="0"/>
              <a:t> Technological competency </a:t>
            </a:r>
          </a:p>
          <a:p>
            <a:r>
              <a:rPr lang="en-US" dirty="0"/>
              <a:t> Key Assets:  $20.2 billion  assets in management</a:t>
            </a:r>
          </a:p>
          <a:p>
            <a:r>
              <a:rPr lang="en-US" dirty="0"/>
              <a:t> invested  in nearly 700 </a:t>
            </a:r>
            <a:r>
              <a:rPr lang="en-US" dirty="0" err="1"/>
              <a:t>comoanies</a:t>
            </a:r>
            <a:r>
              <a:rPr lang="en-US" dirty="0"/>
              <a:t> </a:t>
            </a:r>
            <a:endParaRPr lang="en-K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B67DD-A5FB-4693-8BA8-8ECFF8BA4D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KE"/>
          </a:p>
        </p:txBody>
      </p:sp>
      <p:pic>
        <p:nvPicPr>
          <p:cNvPr id="1026" name="Picture 2" descr="Organizational Resources Concept Royalty-Free Stock Image - Storyblocks">
            <a:extLst>
              <a:ext uri="{FF2B5EF4-FFF2-40B4-BE49-F238E27FC236}">
                <a16:creationId xmlns:a16="http://schemas.microsoft.com/office/drawing/2014/main" id="{0A8533E7-789C-4844-949A-BB32DEBE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60320"/>
            <a:ext cx="5181600" cy="36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11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9A44-F109-4782-8750-D92590BE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Enterprise  Association: Financials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DF3B7-C8D1-4460-8B39-FA225084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Revenue  streams: </a:t>
            </a:r>
          </a:p>
          <a:p>
            <a:pPr lvl="1"/>
            <a:r>
              <a:rPr lang="en-US" dirty="0"/>
              <a:t> has average  annual revenue of $53.67 million  </a:t>
            </a:r>
          </a:p>
          <a:p>
            <a:pPr lvl="1"/>
            <a:r>
              <a:rPr lang="en-US" dirty="0"/>
              <a:t>closed on $3.6 billion fund  in 2020</a:t>
            </a:r>
          </a:p>
          <a:p>
            <a:pPr lvl="1"/>
            <a:r>
              <a:rPr lang="en-US" dirty="0"/>
              <a:t>  continued  growth of the company brings in   more revenue prospects </a:t>
            </a:r>
          </a:p>
          <a:p>
            <a:r>
              <a:rPr lang="en-US" dirty="0"/>
              <a:t>Cost structure:</a:t>
            </a:r>
          </a:p>
          <a:p>
            <a:pPr lvl="1"/>
            <a:r>
              <a:rPr lang="en-US" dirty="0"/>
              <a:t>  Management  percentage annual fee:  1.25%</a:t>
            </a:r>
          </a:p>
          <a:p>
            <a:r>
              <a:rPr lang="en-US" dirty="0"/>
              <a:t> financing/funding:  </a:t>
            </a:r>
          </a:p>
          <a:p>
            <a:pPr lvl="1"/>
            <a:r>
              <a:rPr lang="en-US" dirty="0"/>
              <a:t>Invests 60% of  investments on  information technology, and 40% on  healthcare</a:t>
            </a:r>
          </a:p>
          <a:p>
            <a:pPr lvl="1"/>
            <a:r>
              <a:rPr lang="en-US" dirty="0"/>
              <a:t> equity investors </a:t>
            </a:r>
          </a:p>
          <a:p>
            <a:pPr lvl="1"/>
            <a:r>
              <a:rPr lang="en-US" dirty="0"/>
              <a:t>Investment returns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79176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5A49B-A664-4D83-A32B-9999B935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Operations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47EB4-B082-4DB4-B7B6-BDCD10760A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 product  operations:  investment insights</a:t>
            </a:r>
          </a:p>
          <a:p>
            <a:r>
              <a:rPr lang="en-US" dirty="0"/>
              <a:t> innovation financing </a:t>
            </a:r>
          </a:p>
          <a:p>
            <a:r>
              <a:rPr lang="en-US" dirty="0"/>
              <a:t> Channels:  media, commerce,  software and systems</a:t>
            </a:r>
          </a:p>
          <a:p>
            <a:r>
              <a:rPr lang="en-US" dirty="0"/>
              <a:t> key partners:  </a:t>
            </a:r>
          </a:p>
          <a:p>
            <a:pPr lvl="1"/>
            <a:r>
              <a:rPr lang="en-US" dirty="0"/>
              <a:t>Nebraska Investment Council </a:t>
            </a:r>
          </a:p>
          <a:p>
            <a:pPr lvl="1"/>
            <a:r>
              <a:rPr lang="en-US" dirty="0"/>
              <a:t>Branch  Metrics</a:t>
            </a:r>
          </a:p>
          <a:p>
            <a:pPr lvl="1"/>
            <a:r>
              <a:rPr lang="en-US" dirty="0"/>
              <a:t>Built Robotics</a:t>
            </a:r>
          </a:p>
          <a:p>
            <a:pPr lvl="1"/>
            <a:r>
              <a:rPr lang="en-US" dirty="0"/>
              <a:t> Cleo</a:t>
            </a:r>
          </a:p>
          <a:p>
            <a:pPr lvl="1"/>
            <a:r>
              <a:rPr lang="en-US" dirty="0"/>
              <a:t>Goop</a:t>
            </a:r>
          </a:p>
          <a:p>
            <a:pPr lvl="1"/>
            <a:r>
              <a:rPr lang="en-US" dirty="0"/>
              <a:t>Luminary 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44177-26D9-44E6-90A6-7B90D0D130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560320"/>
            <a:ext cx="5324272" cy="37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5234-849F-4663-B909-F7F180F0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GGV Capital</a:t>
            </a:r>
            <a:br>
              <a:rPr lang="en-US" dirty="0"/>
            </a:b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C6844-9865-4396-98CE-CC145CD901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Mission:  “To make  financial  services  global and  accessible to everyone” </a:t>
            </a:r>
          </a:p>
          <a:p>
            <a:r>
              <a:rPr lang="en-US" dirty="0"/>
              <a:t> Basis of  differentiation:  Price </a:t>
            </a:r>
          </a:p>
          <a:p>
            <a:r>
              <a:rPr lang="en-US" dirty="0"/>
              <a:t> Target market:  Young  entrepreneurs</a:t>
            </a:r>
          </a:p>
          <a:p>
            <a:r>
              <a:rPr lang="en-US" dirty="0"/>
              <a:t> product scope:  Different  financing products  customized   to  social/internet, enterprise tech and  smart tech business.</a:t>
            </a:r>
          </a:p>
          <a:p>
            <a:pPr lvl="1"/>
            <a:r>
              <a:rPr lang="en-US" dirty="0"/>
              <a:t> Consulting services</a:t>
            </a:r>
          </a:p>
          <a:p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071BE-3293-4BC0-86EF-E165F0CA8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60320"/>
            <a:ext cx="5102360" cy="366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9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F118-C644-4ACD-93F5-B1846360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GGV Capital  Resources 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4C76F-C63D-4E3A-841A-028F86A391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Assets:  9.2 billion </a:t>
            </a:r>
          </a:p>
          <a:p>
            <a:r>
              <a:rPr lang="en-US" dirty="0"/>
              <a:t> GGV Discovery -  $  610  billion</a:t>
            </a:r>
          </a:p>
          <a:p>
            <a:r>
              <a:rPr lang="en-US" dirty="0"/>
              <a:t>GGV Capital  VIII Entrepreneurship fund-$80</a:t>
            </a:r>
          </a:p>
          <a:p>
            <a:r>
              <a:rPr lang="en-US" dirty="0"/>
              <a:t>   GGV Capital  Fund – $525 million </a:t>
            </a:r>
          </a:p>
          <a:p>
            <a:r>
              <a:rPr lang="en-US" dirty="0"/>
              <a:t> Core  competency-   technological competency</a:t>
            </a:r>
          </a:p>
          <a:p>
            <a:r>
              <a:rPr lang="en-US" dirty="0"/>
              <a:t>Product portfolio diversification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K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4E7CC0-E618-4FAD-82EC-84C10CEE65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125" y="2560320"/>
            <a:ext cx="5144513" cy="36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818</TotalTime>
  <Words>934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inherit</vt:lpstr>
      <vt:lpstr>Organic</vt:lpstr>
      <vt:lpstr> Venture  capital</vt:lpstr>
      <vt:lpstr>   The Barringer/Ireland Business Model Template </vt:lpstr>
      <vt:lpstr> the three  venture  capitalists  firms</vt:lpstr>
      <vt:lpstr>  New Enterprise  Association ( NEA) : Core Strategy </vt:lpstr>
      <vt:lpstr>New Enterprise  Association : Recourses</vt:lpstr>
      <vt:lpstr> New Enterprise  Association: Financials </vt:lpstr>
      <vt:lpstr> Operations</vt:lpstr>
      <vt:lpstr> GGV Capital </vt:lpstr>
      <vt:lpstr>GGV Capital  Resources </vt:lpstr>
      <vt:lpstr>GGV Capital  Financials</vt:lpstr>
      <vt:lpstr> GGV Capital operations </vt:lpstr>
      <vt:lpstr>  Accel Accel Inc.:  Core  Strategy</vt:lpstr>
      <vt:lpstr> Resources </vt:lpstr>
      <vt:lpstr>  Acces- Financials </vt:lpstr>
      <vt:lpstr>Operations</vt:lpstr>
      <vt:lpstr>Components of  business plan to highlight  in seeking  capital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kasamba joseph</dc:creator>
  <cp:lastModifiedBy>kasamba joseph</cp:lastModifiedBy>
  <cp:revision>27</cp:revision>
  <dcterms:created xsi:type="dcterms:W3CDTF">2021-06-29T02:35:02Z</dcterms:created>
  <dcterms:modified xsi:type="dcterms:W3CDTF">2021-06-30T19:03:03Z</dcterms:modified>
</cp:coreProperties>
</file>